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258" r:id="rId2"/>
    <p:sldId id="260" r:id="rId3"/>
    <p:sldId id="266" r:id="rId4"/>
    <p:sldId id="267" r:id="rId5"/>
    <p:sldId id="268" r:id="rId6"/>
    <p:sldId id="275" r:id="rId7"/>
    <p:sldId id="276" r:id="rId8"/>
    <p:sldId id="271" r:id="rId9"/>
    <p:sldId id="272" r:id="rId10"/>
    <p:sldId id="277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6F0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79EA133-3446-4146-905B-9919F741A542}" v="94" dt="2023-05-02T06:21:33.960"/>
    <p1510:client id="{8F5C4B18-4AA3-B4A2-D038-EA4A8865B8D0}" v="507" dt="2023-05-02T09:38:34.450"/>
    <p1510:client id="{DAD6B906-5C18-B512-F62C-AE6F5BF315F9}" v="77" dt="2023-05-02T08:56:55.111"/>
    <p1510:client id="{F41D7532-D4DA-9641-C244-DA91D06EA465}" v="194" dt="2023-05-02T07:04:15.99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83" autoAdjust="0"/>
    <p:restoredTop sz="95324" autoAdjust="0"/>
  </p:normalViewPr>
  <p:slideViewPr>
    <p:cSldViewPr snapToGrid="0">
      <p:cViewPr varScale="1">
        <p:scale>
          <a:sx n="82" d="100"/>
          <a:sy n="82" d="100"/>
        </p:scale>
        <p:origin x="490" y="7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2796" y="6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E08F2E-5F06-4CE2-A139-452A1382A6F0}" type="datetimeFigureOut">
              <a:rPr lang="en-US"/>
              <a:t>5/2/2023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28588A-5C4E-401A-AECC-B6F63A9DE965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5997978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4C5DC6-1594-414D-9341-ABA08739246C}" type="datetimeFigureOut">
              <a:rPr lang="en-US"/>
              <a:t>5/2/2023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542409-6A04-4DC6-AC3A-D3758287A8F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411505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542409-6A04-4DC6-AC3A-D3758287A8F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8298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542409-6A04-4DC6-AC3A-D3758287A8F2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3568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542409-6A04-4DC6-AC3A-D3758287A8F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7990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542409-6A04-4DC6-AC3A-D3758287A8F2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7096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542409-6A04-4DC6-AC3A-D3758287A8F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6024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542409-6A04-4DC6-AC3A-D3758287A8F2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4117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542409-6A04-4DC6-AC3A-D3758287A8F2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5932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542409-6A04-4DC6-AC3A-D3758287A8F2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5054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542409-6A04-4DC6-AC3A-D3758287A8F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5213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542409-6A04-4DC6-AC3A-D3758287A8F2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78645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Puffy white clouds in deep blue sky" title="Slide Design Picture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2057400"/>
            <a:ext cx="1490472" cy="38862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600200" y="0"/>
            <a:ext cx="5029200" cy="594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10" name="Picture 9" descr="Closeup of plant shoot" title="Slide Design Picture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39128" y="2057400"/>
            <a:ext cx="2060767" cy="3886200"/>
          </a:xfrm>
          <a:prstGeom prst="rect">
            <a:avLst/>
          </a:prstGeom>
        </p:spPr>
      </p:pic>
      <p:pic>
        <p:nvPicPr>
          <p:cNvPr id="11" name="Picture 10" descr="Waves" title="Slide Design Picture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09623" y="2057400"/>
            <a:ext cx="3282696" cy="3886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777" y="3019706"/>
            <a:ext cx="4846320" cy="238760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777" y="5381894"/>
            <a:ext cx="4846320" cy="448056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698731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July 22, 2012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t>Footer text here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8D479-8942-46E8-A226-A4E01F7A105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20709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190500"/>
            <a:ext cx="2057400" cy="5986463"/>
          </a:xfrm>
        </p:spPr>
        <p:txBody>
          <a:bodyPr vert="eaVert"/>
          <a:lstStyle/>
          <a:p>
            <a:r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90500"/>
            <a:ext cx="7734300" cy="5986463"/>
          </a:xfrm>
        </p:spPr>
        <p:txBody>
          <a:bodyPr vert="eaVert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July 22, 2012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t>Footer text here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8D479-8942-46E8-A226-A4E01F7A105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21014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July 22, 2012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t>Footer text here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8D479-8942-46E8-A226-A4E01F7A105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05116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00199" y="2059146"/>
            <a:ext cx="7199696" cy="388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777" y="2263913"/>
            <a:ext cx="6949440" cy="3143393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777" y="5381893"/>
            <a:ext cx="6949440" cy="449523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t>Click to edit Master text styles</a:t>
            </a:r>
          </a:p>
        </p:txBody>
      </p:sp>
      <p:pic>
        <p:nvPicPr>
          <p:cNvPr id="9" name="Picture 8" descr="Waves" title="Slide Design Picture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09623" y="2059146"/>
            <a:ext cx="3282696" cy="3886200"/>
          </a:xfrm>
          <a:prstGeom prst="rect">
            <a:avLst/>
          </a:prstGeom>
        </p:spPr>
      </p:pic>
      <p:pic>
        <p:nvPicPr>
          <p:cNvPr id="11" name="Picture 10" descr="Closeup of green plants" title="Slide Design Picture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2059146"/>
            <a:ext cx="1490472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894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3768">
          <p15:clr>
            <a:srgbClr val="FDE53C"/>
          </p15:clr>
        </p15:guide>
        <p15:guide id="2" orient="horz" pos="1296">
          <p15:clr>
            <a:srgbClr val="FDE53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09700" y="1556281"/>
            <a:ext cx="4610099" cy="4620682"/>
          </a:xfrm>
        </p:spPr>
        <p:txBody>
          <a:bodyPr/>
          <a:lstStyle>
            <a:lvl1pPr>
              <a:defRPr sz="22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556281"/>
            <a:ext cx="4609775" cy="4620682"/>
          </a:xfrm>
        </p:spPr>
        <p:txBody>
          <a:bodyPr/>
          <a:lstStyle>
            <a:lvl1pPr>
              <a:defRPr sz="22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July 22, 2012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t>Footer text here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8D479-8942-46E8-A226-A4E01F7A105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81687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09699" y="1554480"/>
            <a:ext cx="4608576" cy="823912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09699" y="2378392"/>
            <a:ext cx="4608576" cy="3811271"/>
          </a:xfrm>
        </p:spPr>
        <p:txBody>
          <a:bodyPr/>
          <a:lstStyle>
            <a:lvl1pPr>
              <a:defRPr sz="22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554480"/>
            <a:ext cx="4610100" cy="823912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378392"/>
            <a:ext cx="4610100" cy="3811271"/>
          </a:xfrm>
        </p:spPr>
        <p:txBody>
          <a:bodyPr/>
          <a:lstStyle>
            <a:lvl1pPr>
              <a:defRPr sz="22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July 22, 2012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t>Footer text here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8D479-8942-46E8-A226-A4E01F7A105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27180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July 22, 2012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t>Footer text here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8D479-8942-46E8-A226-A4E01F7A105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65877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July 22, 2012</a:t>
            </a:r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t>Footer text 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8D479-8942-46E8-A226-A4E01F7A105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07393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26679" y="919616"/>
            <a:ext cx="4155622" cy="2532888"/>
          </a:xfrm>
        </p:spPr>
        <p:txBody>
          <a:bodyPr anchor="b"/>
          <a:lstStyle>
            <a:lvl1pPr>
              <a:defRPr sz="3200"/>
            </a:lvl1pPr>
          </a:lstStyle>
          <a:p>
            <a: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09699" y="915923"/>
            <a:ext cx="5216979" cy="5065776"/>
          </a:xfrm>
        </p:spPr>
        <p:txBody>
          <a:bodyPr/>
          <a:lstStyle>
            <a:lvl1pPr>
              <a:defRPr sz="22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26679" y="3446396"/>
            <a:ext cx="4155622" cy="2535303"/>
          </a:xfrm>
        </p:spPr>
        <p:txBody>
          <a:bodyPr>
            <a:normAutofit/>
          </a:bodyPr>
          <a:lstStyle>
            <a:lvl1pPr marL="0" indent="0">
              <a:spcBef>
                <a:spcPts val="9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July 22, 2012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t>Footer text here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8D479-8942-46E8-A226-A4E01F7A105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23549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26680" y="919616"/>
            <a:ext cx="4155622" cy="2532888"/>
          </a:xfrm>
        </p:spPr>
        <p:txBody>
          <a:bodyPr anchor="b"/>
          <a:lstStyle>
            <a:lvl1pPr>
              <a:defRPr sz="3200"/>
            </a:lvl1pPr>
          </a:lstStyle>
          <a:p>
            <a:r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915923"/>
            <a:ext cx="6626677" cy="5065776"/>
          </a:xfrm>
        </p:spPr>
        <p:txBody>
          <a:bodyPr tIns="1371600">
            <a:normAutofit/>
          </a:bodyPr>
          <a:lstStyle>
            <a:lvl1pPr marL="0" indent="0" algn="ctr">
              <a:spcBef>
                <a:spcPts val="0"/>
              </a:spcBef>
              <a:buNone/>
              <a:defRPr sz="2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26680" y="3446397"/>
            <a:ext cx="4155622" cy="2535304"/>
          </a:xfrm>
        </p:spPr>
        <p:txBody>
          <a:bodyPr>
            <a:normAutofit/>
          </a:bodyPr>
          <a:lstStyle>
            <a:lvl1pPr marL="0" indent="0">
              <a:spcBef>
                <a:spcPts val="9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July 22, 2012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t>Footer text here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8D479-8942-46E8-A226-A4E01F7A105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6422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6629400"/>
            <a:ext cx="1499616" cy="228600"/>
          </a:xfrm>
          <a:prstGeom prst="rect">
            <a:avLst/>
          </a:prstGeom>
          <a:gradFill>
            <a:gsLst>
              <a:gs pos="0">
                <a:schemeClr val="accent1">
                  <a:lumMod val="15000"/>
                  <a:lumOff val="85000"/>
                </a:schemeClr>
              </a:gs>
              <a:gs pos="100000">
                <a:schemeClr val="accent1">
                  <a:lumMod val="15000"/>
                  <a:lumOff val="8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1" name="Rectangle 10"/>
          <p:cNvSpPr/>
          <p:nvPr/>
        </p:nvSpPr>
        <p:spPr>
          <a:xfrm>
            <a:off x="1609344" y="6629400"/>
            <a:ext cx="10582656" cy="228600"/>
          </a:xfrm>
          <a:prstGeom prst="rect">
            <a:avLst/>
          </a:prstGeom>
          <a:gradFill>
            <a:gsLst>
              <a:gs pos="0">
                <a:schemeClr val="accent1">
                  <a:lumMod val="35000"/>
                  <a:lumOff val="65000"/>
                </a:schemeClr>
              </a:gs>
              <a:gs pos="100000">
                <a:schemeClr val="accent1">
                  <a:lumMod val="35000"/>
                  <a:lumOff val="6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10026" y="276087"/>
            <a:ext cx="9371949" cy="118356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10027" y="1566001"/>
            <a:ext cx="9371948" cy="46206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6629400"/>
            <a:ext cx="410402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9CD8D479-8942-46E8-A226-A4E01F7A105C}" type="slidenum">
              <a:rPr/>
              <a:pPr/>
              <a:t>‹#›</a:t>
            </a:fld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31101" y="6629400"/>
            <a:ext cx="1000662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/>
              <a:t>July 22, 2012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37716" y="6629400"/>
            <a:ext cx="9144259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dirty="0"/>
              <a:t>Footer text here</a:t>
            </a:r>
          </a:p>
        </p:txBody>
      </p:sp>
    </p:spTree>
    <p:extLst>
      <p:ext uri="{BB962C8B-B14F-4D97-AF65-F5344CB8AC3E}">
        <p14:creationId xmlns:p14="http://schemas.microsoft.com/office/powerpoint/2010/main" val="28660464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3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10312" indent="-210312" algn="l" defTabSz="914400" rtl="0" eaLnBrk="1" latinLnBrk="0" hangingPunct="1">
        <a:lnSpc>
          <a:spcPct val="90000"/>
        </a:lnSpc>
        <a:spcBef>
          <a:spcPts val="11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38912" indent="-155448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76656" indent="-155448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05256" indent="-155448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33856" indent="-155448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362456" indent="-155448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591056" indent="-155448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819656" indent="-155448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048256" indent="-155448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F828D28-8E09-41CC-8229-3070B5467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Icon Of People Connecting">
            <a:extLst>
              <a:ext uri="{FF2B5EF4-FFF2-40B4-BE49-F238E27FC236}">
                <a16:creationId xmlns:a16="http://schemas.microsoft.com/office/drawing/2014/main" id="{1440D217-5173-0864-1D98-761B1A7F880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r="6250" b="6250"/>
          <a:stretch/>
        </p:blipFill>
        <p:spPr>
          <a:xfrm>
            <a:off x="20" y="-22"/>
            <a:ext cx="12191977" cy="685802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5B012D8-7F27-4758-9AC6-C889B154B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103377" y="1100316"/>
            <a:ext cx="6858003" cy="4657347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3466" y="643467"/>
            <a:ext cx="5452529" cy="3569242"/>
          </a:xfrm>
        </p:spPr>
        <p:txBody>
          <a:bodyPr anchor="t">
            <a:norm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DO CONNECT APP</a:t>
            </a:r>
            <a:r>
              <a:rPr lang="en-US" dirty="0">
                <a:solidFill>
                  <a:srgbClr val="FFFFFF"/>
                </a:solidFill>
              </a:rPr>
              <a:t>:</a:t>
            </a:r>
            <a:br>
              <a:rPr lang="en-US" dirty="0"/>
            </a:br>
            <a:r>
              <a:rPr lang="en-US" dirty="0">
                <a:solidFill>
                  <a:srgbClr val="FFC000"/>
                </a:solidFill>
              </a:rPr>
              <a:t>A revolutionary solution for </a:t>
            </a:r>
            <a:r>
              <a:rPr lang="en-US" err="1">
                <a:solidFill>
                  <a:srgbClr val="FFC000"/>
                </a:solidFill>
              </a:rPr>
              <a:t>mankinds</a:t>
            </a:r>
            <a:r>
              <a:rPr lang="en-US" dirty="0">
                <a:solidFill>
                  <a:srgbClr val="FFC000"/>
                </a:solidFill>
              </a:rPr>
              <a:t> questions:</a:t>
            </a:r>
            <a:br>
              <a:rPr lang="en-US" dirty="0">
                <a:solidFill>
                  <a:srgbClr val="FFC000"/>
                </a:solidFill>
              </a:rPr>
            </a:br>
            <a:r>
              <a:rPr lang="en-US" dirty="0">
                <a:solidFill>
                  <a:srgbClr val="FFC000"/>
                </a:solidFill>
              </a:rPr>
              <a:t>An Overview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3466" y="4551037"/>
            <a:ext cx="5449479" cy="1578054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rgbClr val="002060"/>
                </a:solidFill>
              </a:rPr>
              <a:t>Project by Joshua Gardner , Juan David</a:t>
            </a:r>
          </a:p>
          <a:p>
            <a:pPr>
              <a:spcAft>
                <a:spcPts val="600"/>
              </a:spcAft>
            </a:pPr>
            <a:r>
              <a:rPr lang="en-US" dirty="0">
                <a:solidFill>
                  <a:srgbClr val="002060"/>
                </a:solidFill>
              </a:rPr>
              <a:t> Ppt: Jong Kim </a:t>
            </a:r>
          </a:p>
          <a:p>
            <a:pPr>
              <a:spcAft>
                <a:spcPts val="600"/>
              </a:spcAft>
            </a:pPr>
            <a:endParaRPr lang="en-US">
              <a:solidFill>
                <a:srgbClr val="FFFFFF"/>
              </a:solidFill>
            </a:endParaRPr>
          </a:p>
          <a:p>
            <a:pPr>
              <a:spcAft>
                <a:spcPts val="600"/>
              </a:spcAft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063B759-00FC-46D1-9898-8E8625268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40187" y="2206184"/>
            <a:ext cx="6858003" cy="2445624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0D8EA09F-1A73-2510-88D4-E6FF0D604E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16822" y="229453"/>
            <a:ext cx="1463432" cy="1487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546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3" descr="Financial graphs on a dark display">
            <a:extLst>
              <a:ext uri="{FF2B5EF4-FFF2-40B4-BE49-F238E27FC236}">
                <a16:creationId xmlns:a16="http://schemas.microsoft.com/office/drawing/2014/main" id="{ECA63F8A-319D-7BF3-DB13-39D772111A8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4" t="9090" r="27533" b="7"/>
          <a:stretch/>
        </p:blipFill>
        <p:spPr>
          <a:xfrm>
            <a:off x="3997621" y="68395"/>
            <a:ext cx="8668512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6999" y="698336"/>
            <a:ext cx="6493705" cy="1205122"/>
          </a:xfrm>
        </p:spPr>
        <p:txBody>
          <a:bodyPr vert="horz" lIns="91440" tIns="45720" rIns="91440" bIns="45720" rtlCol="0"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3200" dirty="0">
                <a:solidFill>
                  <a:schemeClr val="tx1"/>
                </a:solidFill>
              </a:rPr>
              <a:t>Sneak peek at our Cutting-edge , next gen interactive CHAT feature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6" descr="Icon&#10;&#10;Description automatically generated">
            <a:extLst>
              <a:ext uri="{FF2B5EF4-FFF2-40B4-BE49-F238E27FC236}">
                <a16:creationId xmlns:a16="http://schemas.microsoft.com/office/drawing/2014/main" id="{A66DA755-46C0-C5A3-9124-BEB881BD39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00531" y="303982"/>
            <a:ext cx="1117661" cy="110941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DC382AB-B447-1D9B-CBD9-F407F16EEB3E}"/>
              </a:ext>
            </a:extLst>
          </p:cNvPr>
          <p:cNvSpPr txBox="1"/>
          <p:nvPr/>
        </p:nvSpPr>
        <p:spPr>
          <a:xfrm>
            <a:off x="476250" y="2877292"/>
            <a:ext cx="4425537" cy="255517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0B2C32-5D7F-1642-6DC3-B7BE62BD897E}"/>
              </a:ext>
            </a:extLst>
          </p:cNvPr>
          <p:cNvSpPr txBox="1"/>
          <p:nvPr/>
        </p:nvSpPr>
        <p:spPr>
          <a:xfrm>
            <a:off x="-2538779" y="1621692"/>
            <a:ext cx="2743199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 err="1"/>
              <a:t>Welcoing</a:t>
            </a:r>
            <a:r>
              <a:rPr lang="en-US" sz="2400" dirty="0"/>
              <a:t> Home Screen. 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D47B55F-A45F-905F-49A8-73CBC06DB511}"/>
              </a:ext>
            </a:extLst>
          </p:cNvPr>
          <p:cNvSpPr txBox="1"/>
          <p:nvPr/>
        </p:nvSpPr>
        <p:spPr>
          <a:xfrm>
            <a:off x="6093883" y="211666"/>
            <a:ext cx="5122333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/>
              <a:t>DO CONNECT APP 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6618C5A-4B6F-3D26-EC89-50807CEAAFFE}"/>
              </a:ext>
            </a:extLst>
          </p:cNvPr>
          <p:cNvSpPr txBox="1"/>
          <p:nvPr/>
        </p:nvSpPr>
        <p:spPr>
          <a:xfrm>
            <a:off x="9272058" y="2235200"/>
            <a:ext cx="3073400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/>
              <a:t>Chat with one of our Experts now! </a:t>
            </a:r>
          </a:p>
        </p:txBody>
      </p:sp>
      <p:pic>
        <p:nvPicPr>
          <p:cNvPr id="16" name="Picture 16" descr="Icon&#10;&#10;Description automatically generated">
            <a:extLst>
              <a:ext uri="{FF2B5EF4-FFF2-40B4-BE49-F238E27FC236}">
                <a16:creationId xmlns:a16="http://schemas.microsoft.com/office/drawing/2014/main" id="{34DAEFF9-F339-E463-7D45-9174D11A59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89533" y="3495412"/>
            <a:ext cx="2184400" cy="179757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FDA6F45-0275-6D01-E21C-71FCAC35F20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060" y="2007391"/>
            <a:ext cx="8831261" cy="4794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9167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84ECDE7A-6944-466D-8FFE-149A29BA6B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B3420082-9415-44EC-802E-C77D71D59C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12700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55A52C45-1FCB-4636-A80F-2849B8226C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fr-FR" sz="3700" b="1" dirty="0">
                <a:solidFill>
                  <a:srgbClr val="7030A0"/>
                </a:solidFill>
              </a:rPr>
              <a:t>DO CONNECT </a:t>
            </a:r>
            <a:r>
              <a:rPr lang="fr-FR" sz="3700" b="1" err="1">
                <a:solidFill>
                  <a:srgbClr val="7030A0"/>
                </a:solidFill>
              </a:rPr>
              <a:t>overview</a:t>
            </a:r>
            <a:r>
              <a:rPr lang="fr-FR" sz="3700" b="1" dirty="0">
                <a:solidFill>
                  <a:srgbClr val="7030A0"/>
                </a:solidFill>
              </a:rPr>
              <a:t> and </a:t>
            </a:r>
            <a:r>
              <a:rPr lang="fr-FR" sz="3700" b="1" err="1">
                <a:solidFill>
                  <a:srgbClr val="7030A0"/>
                </a:solidFill>
              </a:rPr>
              <a:t>features</a:t>
            </a:r>
            <a:r>
              <a:rPr lang="fr-FR" sz="3700" b="1" dirty="0">
                <a:solidFill>
                  <a:srgbClr val="7030A0"/>
                </a:solidFill>
              </a:rPr>
              <a:t>: </a:t>
            </a:r>
            <a:r>
              <a:rPr lang="fr-FR" sz="3700" b="1" err="1">
                <a:solidFill>
                  <a:srgbClr val="7030A0"/>
                </a:solidFill>
              </a:rPr>
              <a:t>learning</a:t>
            </a:r>
            <a:r>
              <a:rPr lang="fr-FR" sz="3700" b="1" dirty="0">
                <a:solidFill>
                  <a:srgbClr val="7030A0"/>
                </a:solidFill>
              </a:rPr>
              <a:t> </a:t>
            </a:r>
            <a:r>
              <a:rPr lang="fr-FR" sz="3700" b="1" err="1">
                <a:solidFill>
                  <a:srgbClr val="7030A0"/>
                </a:solidFill>
              </a:rPr>
              <a:t>unlocked</a:t>
            </a:r>
            <a:r>
              <a:rPr lang="fr-FR" sz="3700" b="1" dirty="0">
                <a:solidFill>
                  <a:srgbClr val="7030A0"/>
                </a:solidFill>
              </a:rPr>
              <a:t>.</a:t>
            </a:r>
            <a:endParaRPr lang="en-US" sz="3700" b="1">
              <a:solidFill>
                <a:srgbClr val="7030A0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68EB4DD-3704-43AD-92B3-C4E0C6EA92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7079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4" descr="Icon&#10;&#10;Description automatically generated">
            <a:extLst>
              <a:ext uri="{FF2B5EF4-FFF2-40B4-BE49-F238E27FC236}">
                <a16:creationId xmlns:a16="http://schemas.microsoft.com/office/drawing/2014/main" id="{4576A89A-72DE-CBA8-AFD2-19B344207D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204" b="2"/>
          <a:stretch/>
        </p:blipFill>
        <p:spPr>
          <a:xfrm>
            <a:off x="112941" y="2087623"/>
            <a:ext cx="4322176" cy="264592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24915" y="2087255"/>
            <a:ext cx="7125396" cy="2707484"/>
          </a:xfrm>
        </p:spPr>
        <p:txBody>
          <a:bodyPr vert="horz" lIns="91440" tIns="45720" rIns="91440" bIns="45720" rtlCol="0" anchor="ctr">
            <a:noAutofit/>
          </a:bodyPr>
          <a:lstStyle/>
          <a:p>
            <a:pPr marL="210185" indent="-210185"/>
            <a:r>
              <a:rPr lang="en-US" sz="2000" dirty="0"/>
              <a:t>When answers are needed, they are needed fast and accurately. This app will provide that functionality service for our users. </a:t>
            </a:r>
          </a:p>
          <a:p>
            <a:pPr marL="210185" indent="-210185"/>
            <a:r>
              <a:rPr lang="en-US" sz="2000" dirty="0"/>
              <a:t>A fast search and filter function for questions is needed, to get users the information they need that is relevant to their needs. </a:t>
            </a:r>
          </a:p>
          <a:p>
            <a:pPr marL="210185" indent="-210185"/>
            <a:r>
              <a:rPr lang="en-US" sz="2000" dirty="0"/>
              <a:t>Perhaps the most revolutionary feature, the fast and easy to use chat function will enable real-time interaction with an Expert when users "NEED IT NOW", all they need to do is hit on the "Live Chat". </a:t>
            </a:r>
          </a:p>
        </p:txBody>
      </p:sp>
      <p:pic>
        <p:nvPicPr>
          <p:cNvPr id="5" name="Picture 5" descr="A picture containing table, console table&#10;&#10;Description automatically generated">
            <a:extLst>
              <a:ext uri="{FF2B5EF4-FFF2-40B4-BE49-F238E27FC236}">
                <a16:creationId xmlns:a16="http://schemas.microsoft.com/office/drawing/2014/main" id="{391C5146-755B-34D5-747A-1EE123650A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89259" y="307365"/>
            <a:ext cx="1125172" cy="1153502"/>
          </a:xfrm>
          <a:prstGeom prst="rect">
            <a:avLst/>
          </a:prstGeom>
        </p:spPr>
      </p:pic>
      <p:pic>
        <p:nvPicPr>
          <p:cNvPr id="7" name="Picture 7" descr="Sad gray cat">
            <a:extLst>
              <a:ext uri="{FF2B5EF4-FFF2-40B4-BE49-F238E27FC236}">
                <a16:creationId xmlns:a16="http://schemas.microsoft.com/office/drawing/2014/main" id="{19FD70D1-8957-FD2F-11EE-A7C0BEE3B9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70137" y="4786407"/>
            <a:ext cx="3031484" cy="2017179"/>
          </a:xfrm>
          <a:prstGeom prst="rect">
            <a:avLst/>
          </a:prstGeom>
        </p:spPr>
      </p:pic>
      <p:pic>
        <p:nvPicPr>
          <p:cNvPr id="8" name="Picture 8" descr="British Shorthair on orange background">
            <a:extLst>
              <a:ext uri="{FF2B5EF4-FFF2-40B4-BE49-F238E27FC236}">
                <a16:creationId xmlns:a16="http://schemas.microsoft.com/office/drawing/2014/main" id="{A839D8B3-4CFD-66F9-B915-5C56DDFAFB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480" y="4796177"/>
            <a:ext cx="3094892" cy="206326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C0CE54D-1929-325E-945E-44FC6280D47B}"/>
              </a:ext>
            </a:extLst>
          </p:cNvPr>
          <p:cNvSpPr txBox="1"/>
          <p:nvPr/>
        </p:nvSpPr>
        <p:spPr>
          <a:xfrm>
            <a:off x="3956538" y="5495192"/>
            <a:ext cx="4775198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</a:rPr>
              <a:t>Curiosity may have killed the cat, but it is an essential component of learning.     </a:t>
            </a:r>
            <a:r>
              <a:rPr lang="en-US" sz="2400" dirty="0"/>
              <a:t>         </a:t>
            </a:r>
            <a:r>
              <a:rPr lang="en-US" sz="2400" i="1" dirty="0"/>
              <a:t>- A wise man</a:t>
            </a:r>
          </a:p>
        </p:txBody>
      </p:sp>
    </p:spTree>
    <p:extLst>
      <p:ext uri="{BB962C8B-B14F-4D97-AF65-F5344CB8AC3E}">
        <p14:creationId xmlns:p14="http://schemas.microsoft.com/office/powerpoint/2010/main" val="1628715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3" descr="Financial graphs on a dark display">
            <a:extLst>
              <a:ext uri="{FF2B5EF4-FFF2-40B4-BE49-F238E27FC236}">
                <a16:creationId xmlns:a16="http://schemas.microsoft.com/office/drawing/2014/main" id="{ECA63F8A-319D-7BF3-DB13-39D772111A8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4" t="9090" r="27533" b="7"/>
          <a:stretch/>
        </p:blipFill>
        <p:spPr>
          <a:xfrm>
            <a:off x="3650488" y="10"/>
            <a:ext cx="8668512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6332" y="298449"/>
            <a:ext cx="5448398" cy="1205122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800" dirty="0">
                <a:solidFill>
                  <a:schemeClr val="tx1"/>
                </a:solidFill>
              </a:rPr>
              <a:t>DOCONNECT APP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6" descr="Icon&#10;&#10;Description automatically generated">
            <a:extLst>
              <a:ext uri="{FF2B5EF4-FFF2-40B4-BE49-F238E27FC236}">
                <a16:creationId xmlns:a16="http://schemas.microsoft.com/office/drawing/2014/main" id="{A66DA755-46C0-C5A3-9124-BEB881BD39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16332" y="227782"/>
            <a:ext cx="1710327" cy="174441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DC382AB-B447-1D9B-CBD9-F407F16EEB3E}"/>
              </a:ext>
            </a:extLst>
          </p:cNvPr>
          <p:cNvSpPr txBox="1"/>
          <p:nvPr/>
        </p:nvSpPr>
        <p:spPr>
          <a:xfrm>
            <a:off x="476250" y="2877292"/>
            <a:ext cx="4425537" cy="255517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pic>
        <p:nvPicPr>
          <p:cNvPr id="3" name="Picture 3" descr="A picture containing text, sky, sign, outdoor&#10;&#10;Description automatically generated">
            <a:extLst>
              <a:ext uri="{FF2B5EF4-FFF2-40B4-BE49-F238E27FC236}">
                <a16:creationId xmlns:a16="http://schemas.microsoft.com/office/drawing/2014/main" id="{777BB530-8631-7810-DDC7-DE242DDA03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631" y="2657475"/>
            <a:ext cx="7324969" cy="412212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B0B2C32-5D7F-1642-6DC3-B7BE62BD897E}"/>
              </a:ext>
            </a:extLst>
          </p:cNvPr>
          <p:cNvSpPr txBox="1"/>
          <p:nvPr/>
        </p:nvSpPr>
        <p:spPr>
          <a:xfrm>
            <a:off x="479913" y="1826846"/>
            <a:ext cx="2743199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/>
              <a:t>Welcoming Home Screen. </a:t>
            </a:r>
          </a:p>
        </p:txBody>
      </p:sp>
      <p:pic>
        <p:nvPicPr>
          <p:cNvPr id="9" name="Picture 10" descr="Icon&#10;&#10;Description automatically generated">
            <a:extLst>
              <a:ext uri="{FF2B5EF4-FFF2-40B4-BE49-F238E27FC236}">
                <a16:creationId xmlns:a16="http://schemas.microsoft.com/office/drawing/2014/main" id="{8E2758C6-446E-F02E-7CBD-26BA55F344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79476" y="445672"/>
            <a:ext cx="2215662" cy="2107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6931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0009" y="1957497"/>
            <a:ext cx="3586283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3600" dirty="0">
                <a:solidFill>
                  <a:srgbClr val="FFFFFF"/>
                </a:solidFill>
              </a:rPr>
              <a:t>LOGIN/</a:t>
            </a:r>
            <a:br>
              <a:rPr lang="en-US" sz="3600" dirty="0">
                <a:solidFill>
                  <a:srgbClr val="FFFFFF"/>
                </a:solidFill>
              </a:rPr>
            </a:br>
            <a:r>
              <a:rPr lang="en-US" sz="3600" dirty="0">
                <a:solidFill>
                  <a:srgbClr val="FFFFFF"/>
                </a:solidFill>
              </a:rPr>
              <a:t>REGISTRATION SCREEN</a:t>
            </a:r>
            <a:endParaRPr lang="en-US" sz="3600" kern="1200" dirty="0">
              <a:solidFill>
                <a:srgbClr val="FFFFFF"/>
              </a:solidFill>
              <a:latin typeface="+mj-lt"/>
            </a:endParaRPr>
          </a:p>
        </p:txBody>
      </p:sp>
      <p:pic>
        <p:nvPicPr>
          <p:cNvPr id="6" name="Picture 6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8DDCBAD1-1265-42BD-1B71-B6CC2C519C9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269316" y="1198379"/>
            <a:ext cx="7923700" cy="4429604"/>
          </a:xfrm>
          <a:prstGeom prst="rect">
            <a:avLst/>
          </a:prstGeom>
        </p:spPr>
      </p:pic>
      <p:pic>
        <p:nvPicPr>
          <p:cNvPr id="9" name="Picture 5" descr="Icon&#10;&#10;Description automatically generated">
            <a:extLst>
              <a:ext uri="{FF2B5EF4-FFF2-40B4-BE49-F238E27FC236}">
                <a16:creationId xmlns:a16="http://schemas.microsoft.com/office/drawing/2014/main" id="{0DA78F60-91DB-1EBB-62B4-C4760FCC02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244" y="150008"/>
            <a:ext cx="1199663" cy="1204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496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7" name="Rectangle 76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700" dirty="0">
                <a:solidFill>
                  <a:srgbClr val="FFFFFF"/>
                </a:solidFill>
              </a:rPr>
              <a:t>USER LOGIN SCREEN VIEW</a:t>
            </a:r>
            <a:endParaRPr lang="en-US" dirty="0">
              <a:ea typeface="+mj-ea"/>
              <a:cs typeface="+mj-cs"/>
            </a:endParaRPr>
          </a:p>
        </p:txBody>
      </p:sp>
      <p:pic>
        <p:nvPicPr>
          <p:cNvPr id="4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E2B7D1C-8B17-EC29-A68A-7859F03F782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493754" y="1555986"/>
            <a:ext cx="9302182" cy="5223928"/>
          </a:xfrm>
          <a:prstGeom prst="rect">
            <a:avLst/>
          </a:prstGeom>
        </p:spPr>
      </p:pic>
      <p:pic>
        <p:nvPicPr>
          <p:cNvPr id="5" name="Picture 5" descr="Icon&#10;&#10;Description automatically generated">
            <a:extLst>
              <a:ext uri="{FF2B5EF4-FFF2-40B4-BE49-F238E27FC236}">
                <a16:creationId xmlns:a16="http://schemas.microsoft.com/office/drawing/2014/main" id="{464A12E6-5AB0-EF12-B947-1D0FF2AFD9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81320" y="110932"/>
            <a:ext cx="1170356" cy="1204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892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US" sz="4000" dirty="0">
                <a:solidFill>
                  <a:srgbClr val="FFFFFF"/>
                </a:solidFill>
              </a:rPr>
              <a:t>Birth of a Question:</a:t>
            </a:r>
            <a:br>
              <a:rPr lang="en-US" sz="4000" dirty="0">
                <a:solidFill>
                  <a:srgbClr val="FFFFFF"/>
                </a:solidFill>
              </a:rPr>
            </a:br>
            <a:r>
              <a:rPr lang="en-US" sz="4000" dirty="0">
                <a:solidFill>
                  <a:srgbClr val="FFFFFF"/>
                </a:solidFill>
              </a:rPr>
              <a:t>Question </a:t>
            </a:r>
            <a:r>
              <a:rPr lang="en-US" sz="4000" dirty="0" err="1">
                <a:solidFill>
                  <a:srgbClr val="FFFFFF"/>
                </a:solidFill>
              </a:rPr>
              <a:t>Creacion</a:t>
            </a:r>
            <a:r>
              <a:rPr lang="en-US" sz="4000" dirty="0">
                <a:solidFill>
                  <a:srgbClr val="FFFFFF"/>
                </a:solidFill>
              </a:rPr>
              <a:t> Screen</a:t>
            </a:r>
            <a:endParaRPr lang="en-US" dirty="0">
              <a:ea typeface="+mj-ea"/>
              <a:cs typeface="+mj-cs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72499" y="390832"/>
            <a:ext cx="58585" cy="87361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ts val="1000"/>
              </a:spcBef>
            </a:pPr>
            <a:endParaRPr lang="en-US" sz="2000" kern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4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D38B4EF0-8A69-B8C0-04F2-0D41DD8B41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3293" y="1585294"/>
            <a:ext cx="9184951" cy="5204389"/>
          </a:xfrm>
          <a:prstGeom prst="rect">
            <a:avLst/>
          </a:prstGeom>
        </p:spPr>
      </p:pic>
      <p:pic>
        <p:nvPicPr>
          <p:cNvPr id="7" name="Picture 5" descr="Icon&#10;&#10;Description automatically generated">
            <a:extLst>
              <a:ext uri="{FF2B5EF4-FFF2-40B4-BE49-F238E27FC236}">
                <a16:creationId xmlns:a16="http://schemas.microsoft.com/office/drawing/2014/main" id="{B9807E52-5BB9-5C6F-6015-601B597DF2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81320" y="110932"/>
            <a:ext cx="1170356" cy="1204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19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US" sz="4000" dirty="0">
                <a:solidFill>
                  <a:srgbClr val="FFFFFF"/>
                </a:solidFill>
              </a:rPr>
              <a:t>Birth of a Chat:  CHAT initialization Screen</a:t>
            </a:r>
            <a:endParaRPr lang="en-US" dirty="0">
              <a:ea typeface="+mj-ea"/>
              <a:cs typeface="+mj-cs"/>
            </a:endParaRPr>
          </a:p>
        </p:txBody>
      </p:sp>
      <p:pic>
        <p:nvPicPr>
          <p:cNvPr id="7" name="Picture 5" descr="Icon&#10;&#10;Description automatically generated">
            <a:extLst>
              <a:ext uri="{FF2B5EF4-FFF2-40B4-BE49-F238E27FC236}">
                <a16:creationId xmlns:a16="http://schemas.microsoft.com/office/drawing/2014/main" id="{B9807E52-5BB9-5C6F-6015-601B597DF2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1320" y="110932"/>
            <a:ext cx="1170356" cy="1204445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2E8FEF85-CD20-4F23-89A4-0BC661EAE2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9170" y="1563321"/>
            <a:ext cx="9386275" cy="52846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EFF50D1-6A20-208A-0525-AC1603C584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170" y="1563321"/>
            <a:ext cx="9412761" cy="5294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672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10026" y="276087"/>
            <a:ext cx="9371949" cy="616951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Pending Questions View Sample</a:t>
            </a:r>
          </a:p>
        </p:txBody>
      </p:sp>
      <p:pic>
        <p:nvPicPr>
          <p:cNvPr id="3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AA6E7376-AE3A-C658-66D6-C7D3CD734D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4" y="1579173"/>
            <a:ext cx="5771660" cy="3233126"/>
          </a:xfrm>
          <a:prstGeom prst="rect">
            <a:avLst/>
          </a:prstGeom>
        </p:spPr>
      </p:pic>
      <p:pic>
        <p:nvPicPr>
          <p:cNvPr id="4" name="Picture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150534A1-6959-E51E-7629-FE0AE37A19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2093" y="3038475"/>
            <a:ext cx="5986583" cy="355551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E792BFD-BB53-1700-98D7-D7C1007D62EB}"/>
              </a:ext>
            </a:extLst>
          </p:cNvPr>
          <p:cNvSpPr txBox="1"/>
          <p:nvPr/>
        </p:nvSpPr>
        <p:spPr>
          <a:xfrm>
            <a:off x="7198701" y="1505683"/>
            <a:ext cx="3915506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Here we can see some pending questions ready to be answered. </a:t>
            </a:r>
          </a:p>
        </p:txBody>
      </p:sp>
    </p:spTree>
    <p:extLst>
      <p:ext uri="{BB962C8B-B14F-4D97-AF65-F5344CB8AC3E}">
        <p14:creationId xmlns:p14="http://schemas.microsoft.com/office/powerpoint/2010/main" val="521847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9FF99BD-075F-4761-A995-6FC574BD25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7B21A54-9BA3-4EA9-B460-5A829ADD9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FA8F714-B9D8-488A-8CCA-E9948FF913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8"/>
            <a:ext cx="10905067" cy="55710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2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1F2004F5-C507-44C5-44E0-6A5DAD7000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687" y="1475219"/>
            <a:ext cx="9036235" cy="509326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903DF74-EE64-A71C-2259-9CD0AED025B0}"/>
              </a:ext>
            </a:extLst>
          </p:cNvPr>
          <p:cNvSpPr txBox="1"/>
          <p:nvPr/>
        </p:nvSpPr>
        <p:spPr>
          <a:xfrm>
            <a:off x="2695086" y="805961"/>
            <a:ext cx="4316045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 dirty="0">
                <a:solidFill>
                  <a:schemeClr val="bg2">
                    <a:lumMod val="10000"/>
                  </a:schemeClr>
                </a:solidFill>
              </a:rPr>
              <a:t>IT'S SEARCH TIME! </a:t>
            </a:r>
          </a:p>
        </p:txBody>
      </p:sp>
      <p:pic>
        <p:nvPicPr>
          <p:cNvPr id="5" name="Picture 5" descr="Icon&#10;&#10;Description automatically generated">
            <a:extLst>
              <a:ext uri="{FF2B5EF4-FFF2-40B4-BE49-F238E27FC236}">
                <a16:creationId xmlns:a16="http://schemas.microsoft.com/office/drawing/2014/main" id="{FB535FC6-7968-A28D-CE31-1B68B4DE64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53782" y="726393"/>
            <a:ext cx="1170356" cy="120444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52F4D41-6A3C-3755-1F4A-D0D8DE5752CE}"/>
              </a:ext>
            </a:extLst>
          </p:cNvPr>
          <p:cNvSpPr txBox="1"/>
          <p:nvPr/>
        </p:nvSpPr>
        <p:spPr>
          <a:xfrm>
            <a:off x="9310075" y="3223846"/>
            <a:ext cx="2235200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</a:rPr>
              <a:t>Questions to be searched for by our</a:t>
            </a:r>
          </a:p>
          <a:p>
            <a:r>
              <a:rPr lang="en-US" sz="2400" b="1" dirty="0">
                <a:solidFill>
                  <a:srgbClr val="7030A0"/>
                </a:solidFill>
              </a:rPr>
              <a:t>Certified  Experts. </a:t>
            </a:r>
          </a:p>
        </p:txBody>
      </p:sp>
    </p:spTree>
    <p:extLst>
      <p:ext uri="{BB962C8B-B14F-4D97-AF65-F5344CB8AC3E}">
        <p14:creationId xmlns:p14="http://schemas.microsoft.com/office/powerpoint/2010/main" val="1975911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Ecology 16x9">
  <a:themeElements>
    <a:clrScheme name="Ecology">
      <a:dk1>
        <a:srgbClr val="4D3E2F"/>
      </a:dk1>
      <a:lt1>
        <a:sysClr val="window" lastClr="FFFFFF"/>
      </a:lt1>
      <a:dk2>
        <a:srgbClr val="000000"/>
      </a:dk2>
      <a:lt2>
        <a:srgbClr val="DDDDDD"/>
      </a:lt2>
      <a:accent1>
        <a:srgbClr val="8BAA00"/>
      </a:accent1>
      <a:accent2>
        <a:srgbClr val="2A6CB2"/>
      </a:accent2>
      <a:accent3>
        <a:srgbClr val="795837"/>
      </a:accent3>
      <a:accent4>
        <a:srgbClr val="D18316"/>
      </a:accent4>
      <a:accent5>
        <a:srgbClr val="79B4F0"/>
      </a:accent5>
      <a:accent6>
        <a:srgbClr val="CDC80F"/>
      </a:accent6>
      <a:hlink>
        <a:srgbClr val="2A6CB2"/>
      </a:hlink>
      <a:folHlink>
        <a:srgbClr val="808080"/>
      </a:folHlink>
    </a:clrScheme>
    <a:fontScheme name="Corbel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Ecology">
      <a:dk1>
        <a:srgbClr val="4D3E2F"/>
      </a:dk1>
      <a:lt1>
        <a:sysClr val="window" lastClr="FFFFFF"/>
      </a:lt1>
      <a:dk2>
        <a:srgbClr val="000000"/>
      </a:dk2>
      <a:lt2>
        <a:srgbClr val="DDDDDD"/>
      </a:lt2>
      <a:accent1>
        <a:srgbClr val="8BAA00"/>
      </a:accent1>
      <a:accent2>
        <a:srgbClr val="2A6CB2"/>
      </a:accent2>
      <a:accent3>
        <a:srgbClr val="795837"/>
      </a:accent3>
      <a:accent4>
        <a:srgbClr val="D18316"/>
      </a:accent4>
      <a:accent5>
        <a:srgbClr val="79B4F0"/>
      </a:accent5>
      <a:accent6>
        <a:srgbClr val="CDC80F"/>
      </a:accent6>
      <a:hlink>
        <a:srgbClr val="2A6CB2"/>
      </a:hlink>
      <a:folHlink>
        <a:srgbClr val="808080"/>
      </a:folHlink>
    </a:clrScheme>
    <a:fontScheme name="Corbel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Ecology">
      <a:dk1>
        <a:srgbClr val="4D3E2F"/>
      </a:dk1>
      <a:lt1>
        <a:sysClr val="window" lastClr="FFFFFF"/>
      </a:lt1>
      <a:dk2>
        <a:srgbClr val="000000"/>
      </a:dk2>
      <a:lt2>
        <a:srgbClr val="DDDDDD"/>
      </a:lt2>
      <a:accent1>
        <a:srgbClr val="8BAA00"/>
      </a:accent1>
      <a:accent2>
        <a:srgbClr val="2A6CB2"/>
      </a:accent2>
      <a:accent3>
        <a:srgbClr val="795837"/>
      </a:accent3>
      <a:accent4>
        <a:srgbClr val="D18316"/>
      </a:accent4>
      <a:accent5>
        <a:srgbClr val="79B4F0"/>
      </a:accent5>
      <a:accent6>
        <a:srgbClr val="CDC80F"/>
      </a:accent6>
      <a:hlink>
        <a:srgbClr val="2A6CB2"/>
      </a:hlink>
      <a:folHlink>
        <a:srgbClr val="808080"/>
      </a:folHlink>
    </a:clrScheme>
    <a:fontScheme name="Corbel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</TotalTime>
  <Words>243</Words>
  <Application>Microsoft Office PowerPoint</Application>
  <PresentationFormat>Widescreen</PresentationFormat>
  <Paragraphs>33</Paragraphs>
  <Slides>10</Slides>
  <Notes>10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Corbel</vt:lpstr>
      <vt:lpstr>Ecology 16x9</vt:lpstr>
      <vt:lpstr>DO CONNECT APP: A revolutionary solution for mankinds questions: An Overview</vt:lpstr>
      <vt:lpstr>DO CONNECT overview and features: learning unlocked.</vt:lpstr>
      <vt:lpstr>DOCONNECT APP</vt:lpstr>
      <vt:lpstr>LOGIN/ REGISTRATION SCREEN</vt:lpstr>
      <vt:lpstr>USER LOGIN SCREEN VIEW</vt:lpstr>
      <vt:lpstr>Birth of a Question: Question Creacion Screen</vt:lpstr>
      <vt:lpstr>Birth of a Chat:  CHAT initialization Screen</vt:lpstr>
      <vt:lpstr>Pending Questions View Sample</vt:lpstr>
      <vt:lpstr>PowerPoint Presentation</vt:lpstr>
      <vt:lpstr>Sneak peek at our Cutting-edge , next gen interactive CHAT feature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Layout</dc:title>
  <dc:creator/>
  <cp:lastModifiedBy>Juan David Morrell Rincon</cp:lastModifiedBy>
  <cp:revision>302</cp:revision>
  <dcterms:created xsi:type="dcterms:W3CDTF">2023-05-02T06:08:04Z</dcterms:created>
  <dcterms:modified xsi:type="dcterms:W3CDTF">2023-05-02T10:27:31Z</dcterms:modified>
</cp:coreProperties>
</file>